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66A4-6C42-4331-9849-6389AA378184}" type="datetimeFigureOut">
              <a:rPr lang="en-US" smtClean="0"/>
              <a:t>10/5/2010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BE82-B459-45A2-98E5-0A39E57C08C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66A4-6C42-4331-9849-6389AA378184}" type="datetimeFigureOut">
              <a:rPr lang="en-US" smtClean="0"/>
              <a:t>10/5/2010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BE82-B459-45A2-98E5-0A39E57C08C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66A4-6C42-4331-9849-6389AA378184}" type="datetimeFigureOut">
              <a:rPr lang="en-US" smtClean="0"/>
              <a:t>10/5/2010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BE82-B459-45A2-98E5-0A39E57C08C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66A4-6C42-4331-9849-6389AA378184}" type="datetimeFigureOut">
              <a:rPr lang="en-US" smtClean="0"/>
              <a:t>10/5/2010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BE82-B459-45A2-98E5-0A39E57C08C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66A4-6C42-4331-9849-6389AA378184}" type="datetimeFigureOut">
              <a:rPr lang="en-US" smtClean="0"/>
              <a:t>10/5/2010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BE82-B459-45A2-98E5-0A39E57C08C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66A4-6C42-4331-9849-6389AA378184}" type="datetimeFigureOut">
              <a:rPr lang="en-US" smtClean="0"/>
              <a:t>10/5/2010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BE82-B459-45A2-98E5-0A39E57C08C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66A4-6C42-4331-9849-6389AA378184}" type="datetimeFigureOut">
              <a:rPr lang="en-US" smtClean="0"/>
              <a:t>10/5/2010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BE82-B459-45A2-98E5-0A39E57C08C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66A4-6C42-4331-9849-6389AA378184}" type="datetimeFigureOut">
              <a:rPr lang="en-US" smtClean="0"/>
              <a:t>10/5/2010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BE82-B459-45A2-98E5-0A39E57C08C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66A4-6C42-4331-9849-6389AA378184}" type="datetimeFigureOut">
              <a:rPr lang="en-US" smtClean="0"/>
              <a:t>10/5/2010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BE82-B459-45A2-98E5-0A39E57C08C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66A4-6C42-4331-9849-6389AA378184}" type="datetimeFigureOut">
              <a:rPr lang="en-US" smtClean="0"/>
              <a:t>10/5/2010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BE82-B459-45A2-98E5-0A39E57C08C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66A4-6C42-4331-9849-6389AA378184}" type="datetimeFigureOut">
              <a:rPr lang="en-US" smtClean="0"/>
              <a:t>10/5/2010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BE82-B459-45A2-98E5-0A39E57C08C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D66A4-6C42-4331-9849-6389AA378184}" type="datetimeFigureOut">
              <a:rPr lang="en-US" smtClean="0"/>
              <a:t>10/5/2010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6BE82-B459-45A2-98E5-0A39E57C08C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turnitin.com/static/index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inal%20Dissertation%20Copy%20for%20Committee%2011-11-07.doc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dirty="0" smtClean="0"/>
              <a:t>Plagiarism</a:t>
            </a:r>
            <a:endParaRPr lang="en-US" sz="7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do we teach how to cite a source and research correctly?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We need to be able to support what is often someone’s opinion on something.</a:t>
            </a:r>
          </a:p>
          <a:p>
            <a:pPr lvl="1"/>
            <a:r>
              <a:rPr lang="en-US" dirty="0" smtClean="0"/>
              <a:t>Otherwise, it’s often not supportable and therefore, bogus!</a:t>
            </a:r>
          </a:p>
          <a:p>
            <a:r>
              <a:rPr lang="en-US" dirty="0" smtClean="0"/>
              <a:t>In many ways, we can have our own opinions</a:t>
            </a:r>
          </a:p>
          <a:p>
            <a:r>
              <a:rPr lang="en-US" dirty="0" smtClean="0"/>
              <a:t>But, finding facts and research are far better in order to support opinion</a:t>
            </a:r>
          </a:p>
          <a:p>
            <a:r>
              <a:rPr lang="en-US" dirty="0" smtClean="0"/>
              <a:t>Unless it is creative writing, </a:t>
            </a:r>
            <a:r>
              <a:rPr lang="en-US" u="sng" dirty="0" smtClean="0"/>
              <a:t>we must be able to defend a position or argument </a:t>
            </a:r>
            <a:r>
              <a:rPr lang="en-US" dirty="0" smtClean="0"/>
              <a:t>with supporting evidence</a:t>
            </a:r>
          </a:p>
          <a:p>
            <a:r>
              <a:rPr lang="en-US" dirty="0" smtClean="0"/>
              <a:t>This process teaches students to be objective when responding to something in verbal or written form (kind of like being able to argue two sides in a debate)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for Understanding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1 minute and write one thing you now understand that you didn’t before about plagiarism and/or the research process.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your groups…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 what you believe defines plagiarism.  (3 minutes)</a:t>
            </a:r>
          </a:p>
          <a:p>
            <a:r>
              <a:rPr lang="en-US" dirty="0" smtClean="0"/>
              <a:t>Let’s share (3 minutes)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Plagiarism defined…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Copying text from any source and not documenting where you found it.</a:t>
            </a:r>
          </a:p>
          <a:p>
            <a:r>
              <a:rPr lang="en-US" dirty="0" smtClean="0"/>
              <a:t>Turning in a paper/assignment written by someone else.</a:t>
            </a:r>
          </a:p>
          <a:p>
            <a:r>
              <a:rPr lang="en-US" dirty="0" smtClean="0"/>
              <a:t>Using someone else’s ideas without permission or citation.</a:t>
            </a:r>
          </a:p>
          <a:p>
            <a:endParaRPr lang="en-US" dirty="0"/>
          </a:p>
          <a:p>
            <a:endParaRPr lang="en-US" dirty="0" smtClean="0"/>
          </a:p>
          <a:p>
            <a:pPr algn="ctr">
              <a:buNone/>
            </a:pPr>
            <a:r>
              <a:rPr lang="en-US" sz="1600" dirty="0" smtClean="0"/>
              <a:t>Source:  http://www.wadsworth.com/english_d/special_features/plagiarism/definition.html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constitutes plagiarism?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When a person plagiarizes, he/she does not write anything new (original thought/analysis) and “borrows, steals, etc.” words from another source</a:t>
            </a:r>
          </a:p>
          <a:p>
            <a:r>
              <a:rPr lang="en-US" dirty="0" smtClean="0"/>
              <a:t>He/she…</a:t>
            </a:r>
          </a:p>
          <a:p>
            <a:pPr lvl="1"/>
            <a:r>
              <a:rPr lang="en-US" dirty="0" smtClean="0"/>
              <a:t>Removes a few sentences or words</a:t>
            </a:r>
          </a:p>
          <a:p>
            <a:pPr lvl="1"/>
            <a:r>
              <a:rPr lang="en-US" dirty="0" smtClean="0"/>
              <a:t>Deletes or adds a few adjectives</a:t>
            </a:r>
          </a:p>
          <a:p>
            <a:pPr lvl="1"/>
            <a:r>
              <a:rPr lang="en-US" dirty="0" smtClean="0"/>
              <a:t>Combines sentences</a:t>
            </a:r>
          </a:p>
          <a:p>
            <a:pPr lvl="1"/>
            <a:r>
              <a:rPr lang="en-US" dirty="0" smtClean="0"/>
              <a:t>Rearranges sentences</a:t>
            </a:r>
          </a:p>
          <a:p>
            <a:pPr lvl="1"/>
            <a:r>
              <a:rPr lang="en-US" dirty="0" smtClean="0"/>
              <a:t>Places content in a different order</a:t>
            </a:r>
          </a:p>
          <a:p>
            <a:pPr lvl="1"/>
            <a:endParaRPr lang="en-US" dirty="0"/>
          </a:p>
          <a:p>
            <a:pPr lvl="1" algn="ctr">
              <a:buNone/>
            </a:pPr>
            <a:endParaRPr lang="en-US" dirty="0" smtClean="0"/>
          </a:p>
          <a:p>
            <a:pPr lvl="1" algn="ctr">
              <a:buNone/>
            </a:pPr>
            <a:r>
              <a:rPr lang="en-US" sz="1900" dirty="0" smtClean="0"/>
              <a:t>Source:  www.cte.usf.edu</a:t>
            </a:r>
            <a:endParaRPr lang="en-US" sz="1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Why is plagiarism a bad practice?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It’s a form of cheating…</a:t>
            </a:r>
          </a:p>
          <a:p>
            <a:pPr lvl="1"/>
            <a:r>
              <a:rPr lang="en-US" dirty="0" smtClean="0"/>
              <a:t>You cheat yourself out of learning how to cite something correctly to support an argument</a:t>
            </a:r>
          </a:p>
          <a:p>
            <a:pPr lvl="1"/>
            <a:r>
              <a:rPr lang="en-US" dirty="0" smtClean="0"/>
              <a:t>Very few of us actually write or respond to a prompt that is original</a:t>
            </a:r>
          </a:p>
          <a:p>
            <a:pPr lvl="1"/>
            <a:r>
              <a:rPr lang="en-US" dirty="0" smtClean="0"/>
              <a:t>Most of us simply are adding on to an already existing body of information</a:t>
            </a:r>
          </a:p>
          <a:p>
            <a:r>
              <a:rPr lang="en-US" dirty="0" smtClean="0"/>
              <a:t>If you do it intentionally, you will face consequences…</a:t>
            </a:r>
          </a:p>
          <a:p>
            <a:pPr lvl="1"/>
            <a:r>
              <a:rPr lang="en-US" dirty="0" smtClean="0"/>
              <a:t>A failing grade</a:t>
            </a:r>
          </a:p>
          <a:p>
            <a:pPr lvl="1"/>
            <a:r>
              <a:rPr lang="en-US" dirty="0" smtClean="0"/>
              <a:t>School punishment</a:t>
            </a:r>
          </a:p>
          <a:p>
            <a:pPr lvl="1"/>
            <a:r>
              <a:rPr lang="en-US" dirty="0" smtClean="0"/>
              <a:t>Losing a scholarship or recognition</a:t>
            </a:r>
          </a:p>
          <a:p>
            <a:pPr lvl="1"/>
            <a:r>
              <a:rPr lang="en-US" dirty="0" smtClean="0"/>
              <a:t>Losing faith of adults around you</a:t>
            </a:r>
          </a:p>
          <a:p>
            <a:r>
              <a:rPr lang="en-US" dirty="0" smtClean="0"/>
              <a:t>To make sure you do not unintentionally plagiarize, we use </a:t>
            </a:r>
            <a:r>
              <a:rPr lang="en-US" dirty="0" smtClean="0">
                <a:hlinkClick r:id="rId2"/>
              </a:rPr>
              <a:t>Turnitin.com</a:t>
            </a:r>
            <a:endParaRPr lang="en-US" dirty="0" smtClean="0"/>
          </a:p>
          <a:p>
            <a:pPr marL="971550" lvl="1" indent="-514350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Why is plagiarism a bad practice?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81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It is unethical</a:t>
            </a:r>
          </a:p>
          <a:p>
            <a:r>
              <a:rPr lang="en-US" sz="4000" dirty="0" smtClean="0"/>
              <a:t>It is technically illegal.</a:t>
            </a:r>
          </a:p>
          <a:p>
            <a:r>
              <a:rPr lang="en-US" sz="4000" dirty="0" smtClean="0"/>
              <a:t>It is against all academic codes of conduct.</a:t>
            </a:r>
          </a:p>
          <a:p>
            <a:r>
              <a:rPr lang="en-US" sz="4000" dirty="0" smtClean="0"/>
              <a:t>It robs the plagiarizer of important skills needed to do important work in the future.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do I need to know how to cite a source correctly?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81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When you have to provide support to an answer on any assignment, you have to tell the teacher where you found it (and document it correctly).</a:t>
            </a:r>
          </a:p>
          <a:p>
            <a:pPr lvl="1"/>
            <a:r>
              <a:rPr lang="en-US" dirty="0" smtClean="0"/>
              <a:t>May be on a persuasive prompt you are given</a:t>
            </a:r>
          </a:p>
          <a:p>
            <a:pPr lvl="1"/>
            <a:r>
              <a:rPr lang="en-US" dirty="0" smtClean="0"/>
              <a:t>May be a simple homework exercise that the teacher tells you to go find the answer to something</a:t>
            </a:r>
          </a:p>
          <a:p>
            <a:r>
              <a:rPr lang="en-US" dirty="0" smtClean="0"/>
              <a:t>Very little of our own writing is observed in a </a:t>
            </a:r>
            <a:r>
              <a:rPr lang="en-US" dirty="0" smtClean="0">
                <a:hlinkClick r:id="rId2" action="ppaction://hlinkfile"/>
              </a:rPr>
              <a:t>typical research paper</a:t>
            </a:r>
            <a:endParaRPr lang="en-US" dirty="0" smtClean="0"/>
          </a:p>
          <a:p>
            <a:pPr lvl="1"/>
            <a:r>
              <a:rPr lang="en-US" dirty="0" smtClean="0"/>
              <a:t>Cite anything that is not your own writing and your own thought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do I need to know how to cite a source correctly?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When you have to provide support to an answer on any assignment, </a:t>
            </a:r>
            <a:r>
              <a:rPr lang="en-US" u="sng" dirty="0" smtClean="0"/>
              <a:t>you have to tell the teacher where you found it</a:t>
            </a:r>
            <a:r>
              <a:rPr lang="en-US" dirty="0" smtClean="0"/>
              <a:t> (and document it correctly).</a:t>
            </a:r>
          </a:p>
          <a:p>
            <a:pPr lvl="1"/>
            <a:r>
              <a:rPr lang="en-US" dirty="0" smtClean="0"/>
              <a:t>May be on a persuasive prompt you are given</a:t>
            </a:r>
          </a:p>
          <a:p>
            <a:pPr lvl="1"/>
            <a:r>
              <a:rPr lang="en-US" dirty="0" smtClean="0"/>
              <a:t>May be a simple homework exercise that the teacher tells you to go find the answer to something</a:t>
            </a:r>
          </a:p>
          <a:p>
            <a:r>
              <a:rPr lang="en-US" dirty="0" smtClean="0"/>
              <a:t>When we do research writing</a:t>
            </a:r>
          </a:p>
          <a:p>
            <a:r>
              <a:rPr lang="en-US" dirty="0" smtClean="0"/>
              <a:t>Very little of our own writing is observed in a typical research paper</a:t>
            </a:r>
          </a:p>
          <a:p>
            <a:pPr lvl="1"/>
            <a:r>
              <a:rPr lang="en-US" dirty="0" smtClean="0"/>
              <a:t>Cite anything that is not your own writing and your own thought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Can you think of someone (brother, sister, friend, etc.) who ALWAYS has an opinion on something or someone?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382963"/>
          </a:xfrm>
        </p:spPr>
        <p:txBody>
          <a:bodyPr>
            <a:normAutofit/>
          </a:bodyPr>
          <a:lstStyle/>
          <a:p>
            <a:r>
              <a:rPr lang="en-US" dirty="0" smtClean="0"/>
              <a:t>Do you take everything these people say seriously and believe everything that is said?  </a:t>
            </a:r>
          </a:p>
          <a:p>
            <a:r>
              <a:rPr lang="en-US" dirty="0" smtClean="0"/>
              <a:t>How do you know it is true (other than through rumor???)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635</Words>
  <Application>Microsoft Office PowerPoint</Application>
  <PresentationFormat>On-screen Show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Plagiarism</vt:lpstr>
      <vt:lpstr>In your groups…</vt:lpstr>
      <vt:lpstr>Plagiarism defined…</vt:lpstr>
      <vt:lpstr>What constitutes plagiarism?</vt:lpstr>
      <vt:lpstr>Why is plagiarism a bad practice?</vt:lpstr>
      <vt:lpstr>Why is plagiarism a bad practice?</vt:lpstr>
      <vt:lpstr>Why do I need to know how to cite a source correctly?</vt:lpstr>
      <vt:lpstr>Why do I need to know how to cite a source correctly?</vt:lpstr>
      <vt:lpstr>Can you think of someone (brother, sister, friend, etc.) who ALWAYS has an opinion on something or someone?</vt:lpstr>
      <vt:lpstr>Why do we teach how to cite a source and research correctly?</vt:lpstr>
      <vt:lpstr>Check for Understanding</vt:lpstr>
    </vt:vector>
  </TitlesOfParts>
  <Company>Loyalsock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Plagiarism</dc:title>
  <dc:creator>LTSD</dc:creator>
  <cp:lastModifiedBy>LTSD</cp:lastModifiedBy>
  <cp:revision>10</cp:revision>
  <dcterms:created xsi:type="dcterms:W3CDTF">2010-10-05T13:44:10Z</dcterms:created>
  <dcterms:modified xsi:type="dcterms:W3CDTF">2010-10-05T14:59:35Z</dcterms:modified>
</cp:coreProperties>
</file>